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2"/>
  </p:notesMasterIdLst>
  <p:sldIdLst>
    <p:sldId id="256" r:id="rId2"/>
    <p:sldId id="322" r:id="rId3"/>
    <p:sldId id="258" r:id="rId4"/>
    <p:sldId id="259" r:id="rId5"/>
    <p:sldId id="273" r:id="rId6"/>
    <p:sldId id="293" r:id="rId7"/>
    <p:sldId id="261" r:id="rId8"/>
    <p:sldId id="323" r:id="rId9"/>
    <p:sldId id="277" r:id="rId10"/>
    <p:sldId id="262" r:id="rId11"/>
    <p:sldId id="278" r:id="rId12"/>
    <p:sldId id="292" r:id="rId13"/>
    <p:sldId id="295" r:id="rId14"/>
    <p:sldId id="298" r:id="rId15"/>
    <p:sldId id="299" r:id="rId16"/>
    <p:sldId id="300" r:id="rId17"/>
    <p:sldId id="312" r:id="rId18"/>
    <p:sldId id="270" r:id="rId19"/>
    <p:sldId id="313" r:id="rId20"/>
    <p:sldId id="316" r:id="rId21"/>
    <p:sldId id="314" r:id="rId22"/>
    <p:sldId id="315" r:id="rId23"/>
    <p:sldId id="286" r:id="rId24"/>
    <p:sldId id="296" r:id="rId25"/>
    <p:sldId id="297" r:id="rId26"/>
    <p:sldId id="275" r:id="rId27"/>
    <p:sldId id="303" r:id="rId28"/>
    <p:sldId id="302" r:id="rId29"/>
    <p:sldId id="304" r:id="rId30"/>
    <p:sldId id="305" r:id="rId31"/>
    <p:sldId id="309" r:id="rId32"/>
    <p:sldId id="311" r:id="rId33"/>
    <p:sldId id="306" r:id="rId34"/>
    <p:sldId id="307" r:id="rId35"/>
    <p:sldId id="317" r:id="rId36"/>
    <p:sldId id="318" r:id="rId37"/>
    <p:sldId id="319" r:id="rId38"/>
    <p:sldId id="320" r:id="rId39"/>
    <p:sldId id="321" r:id="rId40"/>
    <p:sldId id="291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1889"/>
    <a:srgbClr val="D61860"/>
    <a:srgbClr val="99FF99"/>
    <a:srgbClr val="FF0066"/>
    <a:srgbClr val="FF0000"/>
    <a:srgbClr val="911142"/>
    <a:srgbClr val="B1580F"/>
    <a:srgbClr val="BA0613"/>
    <a:srgbClr val="D0206B"/>
    <a:srgbClr val="E44E8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94660"/>
  </p:normalViewPr>
  <p:slideViewPr>
    <p:cSldViewPr>
      <p:cViewPr>
        <p:scale>
          <a:sx n="70" d="100"/>
          <a:sy n="70" d="100"/>
        </p:scale>
        <p:origin x="-1476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32FF1-7135-4463-8DA3-D31A2BC42D3F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344C4-EC93-4542-9F4E-53DCEE65CD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344C4-EC93-4542-9F4E-53DCEE65CD1E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28FB-1C37-4ED9-9E56-1A19544E62CA}" type="datetimeFigureOut">
              <a:rPr lang="ru-RU" smtClean="0"/>
              <a:pPr/>
              <a:t>28.05.2019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6295-7E98-4BD2-AFA0-53FDEC55BD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500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28FB-1C37-4ED9-9E56-1A19544E62CA}" type="datetimeFigureOut">
              <a:rPr lang="ru-RU" smtClean="0"/>
              <a:pPr/>
              <a:t>28.05.2019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6295-7E98-4BD2-AFA0-53FDEC55BD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500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28FB-1C37-4ED9-9E56-1A19544E62CA}" type="datetimeFigureOut">
              <a:rPr lang="ru-RU" smtClean="0"/>
              <a:pPr/>
              <a:t>28.05.2019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6295-7E98-4BD2-AFA0-53FDEC55BD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500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28FB-1C37-4ED9-9E56-1A19544E62CA}" type="datetimeFigureOut">
              <a:rPr lang="ru-RU" smtClean="0"/>
              <a:pPr/>
              <a:t>28.05.2019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6295-7E98-4BD2-AFA0-53FDEC55BD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500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28FB-1C37-4ED9-9E56-1A19544E62CA}" type="datetimeFigureOut">
              <a:rPr lang="ru-RU" smtClean="0"/>
              <a:pPr/>
              <a:t>28.05.2019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6295-7E98-4BD2-AFA0-53FDEC55BD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500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28FB-1C37-4ED9-9E56-1A19544E62CA}" type="datetimeFigureOut">
              <a:rPr lang="ru-RU" smtClean="0"/>
              <a:pPr/>
              <a:t>28.05.2019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6295-7E98-4BD2-AFA0-53FDEC55BD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500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28FB-1C37-4ED9-9E56-1A19544E62CA}" type="datetimeFigureOut">
              <a:rPr lang="ru-RU" smtClean="0"/>
              <a:pPr/>
              <a:t>28.05.2019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6295-7E98-4BD2-AFA0-53FDEC55BD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500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28FB-1C37-4ED9-9E56-1A19544E62CA}" type="datetimeFigureOut">
              <a:rPr lang="ru-RU" smtClean="0"/>
              <a:pPr/>
              <a:t>28.05.2019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6295-7E98-4BD2-AFA0-53FDEC55BD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500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28FB-1C37-4ED9-9E56-1A19544E62CA}" type="datetimeFigureOut">
              <a:rPr lang="ru-RU" smtClean="0"/>
              <a:pPr/>
              <a:t>28.05.2019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6295-7E98-4BD2-AFA0-53FDEC55BD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500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28FB-1C37-4ED9-9E56-1A19544E62CA}" type="datetimeFigureOut">
              <a:rPr lang="ru-RU" smtClean="0"/>
              <a:pPr/>
              <a:t>28.05.2019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6295-7E98-4BD2-AFA0-53FDEC55BD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500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28FB-1C37-4ED9-9E56-1A19544E62CA}" type="datetimeFigureOut">
              <a:rPr lang="ru-RU" smtClean="0"/>
              <a:pPr/>
              <a:t>28.05.2019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30A6295-7E98-4BD2-AFA0-53FDEC55BD1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500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3228FB-1C37-4ED9-9E56-1A19544E62CA}" type="datetimeFigureOut">
              <a:rPr lang="ru-RU" smtClean="0"/>
              <a:pPr/>
              <a:t>28.05.2019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30A6295-7E98-4BD2-AFA0-53FDEC55BD1C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 advClick="0" advTm="5000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83;&#1102;&#1076;&#1072;\Ussatiy%20nan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3042" y="928670"/>
            <a:ext cx="60722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66"/>
                </a:solidFill>
                <a:latin typeface="Arial Black" pitchFamily="34" charset="0"/>
              </a:rPr>
              <a:t>Презентация проекта  </a:t>
            </a:r>
          </a:p>
          <a:p>
            <a:pPr algn="ctr"/>
            <a:r>
              <a:rPr lang="ru-RU" sz="4000" dirty="0" smtClean="0">
                <a:solidFill>
                  <a:srgbClr val="FF0066"/>
                </a:solidFill>
                <a:latin typeface="Arial Black" pitchFamily="34" charset="0"/>
              </a:rPr>
              <a:t>«Поможем мы любимым мамам!»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904" y="2636912"/>
            <a:ext cx="54360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A81889"/>
              </a:solidFill>
              <a:latin typeface="Arial Black" pitchFamily="34" charset="0"/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подготовительная группа «Почемучки»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МБДОУ  № 3   «Ласточка»</a:t>
            </a:r>
            <a:endParaRPr lang="ru-RU" sz="3200" b="1" dirty="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852936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Воспитатели: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Мансурова О.А. Иванова М.В.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Музыкальный руководитель  </a:t>
            </a:r>
            <a:r>
              <a:rPr lang="ru-RU" sz="2400" b="1" dirty="0" err="1" smtClean="0">
                <a:solidFill>
                  <a:srgbClr val="002060"/>
                </a:solidFill>
              </a:rPr>
              <a:t>Нарыгина</a:t>
            </a:r>
            <a:r>
              <a:rPr lang="ru-RU" sz="2400" b="1" dirty="0" smtClean="0">
                <a:solidFill>
                  <a:srgbClr val="002060"/>
                </a:solidFill>
              </a:rPr>
              <a:t> Л.А.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Ussatiy n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001024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8864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ЭТАПЫ ПРОЕКТА</a:t>
            </a:r>
            <a:endParaRPr lang="ru-RU" sz="3600" dirty="0">
              <a:solidFill>
                <a:srgbClr val="FF006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908720"/>
            <a:ext cx="7560840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             </a:t>
            </a:r>
            <a:r>
              <a:rPr lang="ru-RU" sz="2800" b="1" i="1" dirty="0" smtClean="0">
                <a:solidFill>
                  <a:srgbClr val="002060"/>
                </a:solidFill>
              </a:rPr>
              <a:t>1 этап – подготовительный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Оценка знаний детьми сведений о маме, ее труде, профессии; вызвать интерес детей и родителей к теме проекта; сбор необходимой информации и материалов;  подбор методической и справочной  литературы по теме проекта; составление  плана мероприятий; создание творческой группы. 10 – 25 декабря</a:t>
            </a:r>
          </a:p>
          <a:p>
            <a:endParaRPr lang="ru-RU" sz="2800" b="1" i="1" dirty="0" smtClean="0">
              <a:solidFill>
                <a:srgbClr val="00206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endParaRPr lang="ru-RU" sz="2400" i="1" dirty="0" smtClean="0"/>
          </a:p>
          <a:p>
            <a:pPr marL="514350" lvl="0" indent="-514350">
              <a:buFont typeface="+mj-lt"/>
              <a:buAutoNum type="arabicPeriod"/>
            </a:pPr>
            <a:endParaRPr lang="ru-RU" sz="2400" i="1" dirty="0" smtClean="0"/>
          </a:p>
          <a:p>
            <a:pPr marL="514350" lvl="0" indent="-514350">
              <a:buFont typeface="+mj-lt"/>
              <a:buAutoNum type="arabicPeriod"/>
            </a:pPr>
            <a:endParaRPr lang="ru-RU" sz="2400" dirty="0" smtClean="0"/>
          </a:p>
          <a:p>
            <a:pPr marL="514350" lvl="0" indent="-514350">
              <a:buFont typeface="+mj-lt"/>
              <a:buAutoNum type="arabicPeriod"/>
            </a:pPr>
            <a:endParaRPr lang="ru-RU" sz="2400" dirty="0" smtClean="0"/>
          </a:p>
          <a:p>
            <a:pPr marL="514350" lvl="0" indent="-514350">
              <a:buFont typeface="+mj-lt"/>
              <a:buAutoNum type="arabicPeriod"/>
            </a:pPr>
            <a:endParaRPr lang="ru-RU" sz="2400" dirty="0" smtClean="0"/>
          </a:p>
          <a:p>
            <a:pPr marL="514350" lvl="0" indent="-514350">
              <a:buFont typeface="+mj-lt"/>
              <a:buAutoNum type="arabicPeriod"/>
            </a:pPr>
            <a:endParaRPr lang="ru-RU" sz="2400" dirty="0" smtClean="0"/>
          </a:p>
          <a:p>
            <a:pPr marL="514350" lvl="0" indent="-514350">
              <a:buFont typeface="+mj-lt"/>
              <a:buAutoNum type="arabicPeriod"/>
            </a:pPr>
            <a:endParaRPr lang="ru-RU" sz="2400" dirty="0" smtClean="0"/>
          </a:p>
          <a:p>
            <a:endParaRPr lang="ru-RU" sz="2400" b="1" i="1" dirty="0" smtClean="0"/>
          </a:p>
        </p:txBody>
      </p:sp>
    </p:spTree>
  </p:cSld>
  <p:clrMapOvr>
    <a:masterClrMapping/>
  </p:clrMapOvr>
  <p:transition spd="med" advClick="0" advTm="5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7524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</a:t>
            </a:r>
            <a:b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b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40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 ЭТАП- ОСНОВНОЙ</a:t>
            </a:r>
            <a: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4968552"/>
          </a:xfrm>
        </p:spPr>
        <p:txBody>
          <a:bodyPr>
            <a:normAutofit/>
          </a:bodyPr>
          <a:lstStyle/>
          <a:p>
            <a:endParaRPr lang="ru-RU" sz="2400" dirty="0" smtClean="0"/>
          </a:p>
          <a:p>
            <a:pPr algn="ctr">
              <a:buNone/>
            </a:pPr>
            <a:r>
              <a:rPr lang="ru-RU" sz="4000" b="1" dirty="0" smtClean="0"/>
              <a:t>  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Пополнение дидактического материала; проведение основных мероприятий проекта, согласно графику. Вовлечение родителей в образовательный и творческий процесс.  25 декабря – 1 марта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5000"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5400" i="1" dirty="0" smtClean="0"/>
              <a:t>       </a:t>
            </a:r>
            <a:br>
              <a:rPr lang="ru-RU" sz="5400" i="1" dirty="0" smtClean="0"/>
            </a:br>
            <a:r>
              <a:rPr lang="ru-RU" sz="5400" i="1" dirty="0" smtClean="0"/>
              <a:t>      </a:t>
            </a:r>
            <a:r>
              <a:rPr lang="ru-RU" sz="4900" b="1" i="1" dirty="0" smtClean="0">
                <a:solidFill>
                  <a:schemeClr val="bg2"/>
                </a:solidFill>
              </a:rPr>
              <a:t>Беседа «Все профессии важны»</a:t>
            </a:r>
            <a:r>
              <a:rPr lang="ru-RU" sz="3600" b="1" i="1" dirty="0" smtClean="0">
                <a:solidFill>
                  <a:srgbClr val="C00000"/>
                </a:solidFill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</a:rPr>
            </a:br>
            <a:endParaRPr lang="ru-RU" sz="2700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Lastochka\Desktop\фото к проекту о маме\P3271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Lastochka\Desktop\фото к проекту о маме\P3271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08012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Продуктивная деятельность</a:t>
            </a:r>
            <a:br>
              <a:rPr lang="ru-RU" sz="4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«Цветок в подарок маме»</a:t>
            </a:r>
            <a:endParaRPr lang="ru-RU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099" name="Picture 3" descr="C:\Users\Lastochka\Desktop\фото к проекту о маме\P2261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1921395" y="2012676"/>
            <a:ext cx="5301209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92696"/>
            <a:ext cx="6851104" cy="648072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122" name="Picture 2" descr="C:\Users\Lastochka\Desktop\фото к проекту о маме\P22512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Lastochka\Desktop\фото к проекту о маме\P2251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Lastochka\Desktop\PART_1556804949879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7" y="0"/>
            <a:ext cx="6264697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13781" y="3244334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1700809"/>
            <a:ext cx="70567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</a:t>
            </a:r>
            <a:r>
              <a:rPr lang="ru-RU" sz="44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Художественно-эстетическое  развитие</a:t>
            </a:r>
          </a:p>
          <a:p>
            <a:pPr algn="ctr"/>
            <a:r>
              <a:rPr lang="ru-RU" sz="44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Рисуем портрет  любимой мамы</a:t>
            </a:r>
            <a:r>
              <a:rPr lang="ru-RU" sz="44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44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 advClick="0" advTm="9000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Lastochka\Desktop\IMG_20190521_091530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6192687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908720"/>
            <a:ext cx="7128792" cy="5415880"/>
          </a:xfrm>
        </p:spPr>
        <p:txBody>
          <a:bodyPr/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"Вся гордость мира от матерей. Без солнца не цветут цветы, без любви нет счастья, без женщины  нет любви, без матери нет ни поэта, ни героя»                                                   А. М. Горький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Lastochka\Desktop\IMG_20190521_090239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5832647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Lastochka\Desktop\IMG_20190521_092404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Lastochka\Desktop\IMG_20190521_092511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Худ-но</a:t>
            </a: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эстетическое развитие.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064896" cy="5271864"/>
          </a:xfrm>
        </p:spPr>
        <p:txBody>
          <a:bodyPr>
            <a:norm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</a:rPr>
              <a:t>Разучивание песен «Март в окошко тук-тук-тук…», «Веселая мышка»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</a:rPr>
              <a:t>Постановка танцев «Завалинка», «</a:t>
            </a:r>
            <a:r>
              <a:rPr lang="ru-RU" sz="2800" b="1" dirty="0" err="1" smtClean="0">
                <a:solidFill>
                  <a:srgbClr val="002060"/>
                </a:solidFill>
              </a:rPr>
              <a:t>Душечки-хрюшечки</a:t>
            </a:r>
            <a:r>
              <a:rPr lang="ru-RU" sz="2800" b="1" dirty="0" smtClean="0">
                <a:solidFill>
                  <a:srgbClr val="002060"/>
                </a:solidFill>
              </a:rPr>
              <a:t>»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</a:rPr>
              <a:t>Слушание музыки « Мама», П.И. Чайковский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</a:rPr>
              <a:t>«Мама и папа разговаривают», Арсеев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</a:rPr>
              <a:t>«Материнские ласки», Гречанинов</a:t>
            </a:r>
          </a:p>
        </p:txBody>
      </p:sp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bg2"/>
                </a:solidFill>
              </a:rPr>
              <a:t>Слушание музыки</a:t>
            </a:r>
            <a:endParaRPr lang="ru-RU" sz="5400" b="1" dirty="0">
              <a:solidFill>
                <a:schemeClr val="bg2"/>
              </a:solidFill>
            </a:endParaRPr>
          </a:p>
        </p:txBody>
      </p:sp>
      <p:pic>
        <p:nvPicPr>
          <p:cNvPr id="8194" name="Picture 2" descr="D:\нарыгина\проекты\проект по сказке\фото к проекту\P10307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0231"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bg2"/>
                </a:solidFill>
              </a:rPr>
              <a:t>Просмотр мультфильмов</a:t>
            </a:r>
            <a:endParaRPr lang="ru-RU" sz="4800" b="1" dirty="0">
              <a:solidFill>
                <a:schemeClr val="bg2"/>
              </a:solidFill>
            </a:endParaRPr>
          </a:p>
        </p:txBody>
      </p:sp>
      <p:pic>
        <p:nvPicPr>
          <p:cNvPr id="9218" name="Picture 2" descr="D:\нарыгина\проекты\проект по сказке\фото к проекту\P10307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Заключительный этап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1340768"/>
            <a:ext cx="8147248" cy="49838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Итоговое мероприятие – драматизация сказки  «Сказка про Дуню-ленивицу и Волшебника Оха»; презентация проекта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                           1-10 марта</a:t>
            </a:r>
          </a:p>
          <a:p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5000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фото сказка подготовит\IMG_20190305_160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ПРАЗДНИК  8  МАРТА. ДРАМАТИЗАЦИЯ СКАЗКИ «ПРО ДУНЮ-ЛЕНИВИЦУ И ВОЛШЕБНИКА ОХА» С ПРИГЛАШЕНИЕМ  РОДИТЕЛЕЙ</a:t>
            </a:r>
            <a:endParaRPr lang="ru-RU" sz="24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фото сказка подготовит\IMG_20190305_160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1158"/>
          <a:stretch>
            <a:fillRect/>
          </a:stretch>
        </p:blipFill>
        <p:spPr bwMode="auto">
          <a:xfrm>
            <a:off x="-106066" y="0"/>
            <a:ext cx="9250066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52736"/>
            <a:ext cx="8820472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200" b="1" i="1" dirty="0" smtClean="0">
                <a:solidFill>
                  <a:srgbClr val="002060"/>
                </a:solidFill>
              </a:rPr>
              <a:t>среднесрочный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200" b="1" i="1" dirty="0" smtClean="0">
                <a:solidFill>
                  <a:srgbClr val="002060"/>
                </a:solidFill>
              </a:rPr>
              <a:t>познавательно-творческий</a:t>
            </a:r>
          </a:p>
          <a:p>
            <a:endParaRPr lang="ru-RU" i="1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2996952"/>
            <a:ext cx="331236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endParaRPr lang="ru-RU" sz="2400" b="1" dirty="0" smtClean="0"/>
          </a:p>
          <a:p>
            <a:pPr algn="ctr"/>
            <a:endParaRPr lang="ru-RU" sz="2400" b="1" dirty="0" smtClean="0"/>
          </a:p>
          <a:p>
            <a:pPr algn="ctr"/>
            <a:endParaRPr lang="ru-RU" sz="2400" b="1" dirty="0" smtClean="0"/>
          </a:p>
          <a:p>
            <a:pPr algn="ctr"/>
            <a:endParaRPr lang="ru-RU" sz="2400" b="1" dirty="0" smtClean="0"/>
          </a:p>
          <a:p>
            <a:pPr algn="ctr"/>
            <a:endParaRPr lang="ru-RU" sz="2400" b="1" dirty="0" smtClean="0"/>
          </a:p>
          <a:p>
            <a:pPr algn="ctr"/>
            <a:endParaRPr lang="ru-RU" sz="2400" b="1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2348880"/>
            <a:ext cx="7200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СРОКИ РЕАЛИЗАЦИИ :  </a:t>
            </a:r>
          </a:p>
          <a:p>
            <a:pPr algn="ctr"/>
            <a: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01.12. 2018 по 10.03.2019</a:t>
            </a:r>
          </a:p>
          <a:p>
            <a:pPr algn="ctr"/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476672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ТИП ПРОЕКТА:</a:t>
            </a:r>
            <a:endParaRPr lang="ru-RU" sz="2800" b="1" dirty="0" smtClean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356992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УЧАСТНИКИ</a:t>
            </a:r>
            <a: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ПРОЕКТА:  ДЕТИ ПОДГОТОВИТЕЛЬНОЙ ГРУППЫ,  ВОСПИТАТЕЛИ, МУЗЫКАЛЬНЫЙ РУКОВОДИТЕЛЬ, РОДИТЕЛИ</a:t>
            </a:r>
          </a:p>
          <a:p>
            <a:pPr algn="ctr"/>
            <a:endParaRPr lang="ru-RU" sz="1600" b="1" dirty="0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16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Click="0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фото сказка подготовит\IMG_20190305_1607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859216" cy="64807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</a:rPr>
              <a:t>   </a:t>
            </a:r>
            <a:endParaRPr lang="ru-RU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074" name="Picture 2" descr="D:\нарыгина\фото работа\фото сказка про Дуню\IMG_20190417_10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54461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рыгина\фото работа\фото сказка про Дуню\IMG_20190417_100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048672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фото сказка подготовит\IMG_20190305_162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фото сказка подготовит\IMG_20190305_1628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2"/>
                </a:solidFill>
              </a:rPr>
              <a:t>      Результаты реализации проекта </a:t>
            </a:r>
            <a:endParaRPr lang="ru-RU" sz="4000" b="1" dirty="0">
              <a:solidFill>
                <a:schemeClr val="bg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896544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3000" b="1" dirty="0" smtClean="0">
                <a:solidFill>
                  <a:srgbClr val="002060"/>
                </a:solidFill>
              </a:rPr>
              <a:t>Предметная среда пополнена  </a:t>
            </a:r>
            <a:r>
              <a:rPr lang="ru-RU" sz="3000" b="1" dirty="0" err="1" smtClean="0">
                <a:solidFill>
                  <a:srgbClr val="002060"/>
                </a:solidFill>
              </a:rPr>
              <a:t>д</a:t>
            </a:r>
            <a:r>
              <a:rPr lang="ru-RU" sz="3000" b="1" dirty="0" smtClean="0">
                <a:solidFill>
                  <a:srgbClr val="002060"/>
                </a:solidFill>
              </a:rPr>
              <a:t> /и «Профессии», «Кем стать», иллюстрациями  по профессиям </a:t>
            </a:r>
            <a:endParaRPr lang="ru-RU" sz="3000" b="1" i="1" dirty="0" smtClean="0">
              <a:solidFill>
                <a:srgbClr val="002060"/>
              </a:solidFill>
            </a:endParaRPr>
          </a:p>
          <a:p>
            <a:pPr lvl="0"/>
            <a:r>
              <a:rPr lang="ru-RU" sz="3000" b="1" dirty="0" smtClean="0">
                <a:solidFill>
                  <a:srgbClr val="002060"/>
                </a:solidFill>
              </a:rPr>
              <a:t>У детей  повысился интерес к  труду мам, их профессиям и особенностям </a:t>
            </a:r>
            <a:endParaRPr lang="ru-RU" sz="3000" b="1" i="1" dirty="0" smtClean="0">
              <a:solidFill>
                <a:srgbClr val="002060"/>
              </a:solidFill>
            </a:endParaRPr>
          </a:p>
          <a:p>
            <a:pPr lvl="0"/>
            <a:r>
              <a:rPr lang="ru-RU" sz="3000" b="1" dirty="0" smtClean="0">
                <a:solidFill>
                  <a:srgbClr val="002060"/>
                </a:solidFill>
              </a:rPr>
              <a:t>Дети получили знания о разнообразии женских профессий и их значении для людей</a:t>
            </a:r>
          </a:p>
          <a:p>
            <a:pPr lvl="0"/>
            <a:r>
              <a:rPr lang="ru-RU" sz="3000" b="1" dirty="0" smtClean="0">
                <a:solidFill>
                  <a:srgbClr val="002060"/>
                </a:solidFill>
              </a:rPr>
              <a:t>Повысился уровень артистических способностей детей и их коммуникативных навыков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>
            <a:norm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Повысился уровень артистических способностей детей и их коммуникативных навыков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Использование игр,  театральных этюдов, сочинение мини-рассказов положительно повлияло на диалогическую и монологическую, связную речь детей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К реализации проекта и проведению итогового мероприятия привлечены родители </a:t>
            </a:r>
          </a:p>
          <a:p>
            <a:endParaRPr lang="ru-RU" sz="2800" b="1" dirty="0"/>
          </a:p>
        </p:txBody>
      </p:sp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559896"/>
          </a:xfrm>
        </p:spPr>
        <p:txBody>
          <a:bodyPr/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Работа над проектом положительно повлияла на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эмоциональную сферу детей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Проявилась     доброжелательность в отношениях со сверстниками и взрослыми на примере поступков  героев литературных произведений 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Продолжилось развитие творческой активности детей, освоение детьми различных видов творчества 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968552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Продолжилось развитие детско-родительского сотрудничества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Слушание музыки положительно повлияло на эмоционально-оценочное отношение к музыке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Осуществлено   тесное взаимодействие педагогов в работе над проектом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Не все родители были вовлечены в ход проекта, отмечена их пассивность 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Итоговое мероприятие посетили  98% родителей 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4824536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У детей появилось желание быть похожими на свою маму в делах и поступках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Появилось эмоционально-положительное отношение к маме, гордость за нее, трепетное отношение к ней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Чаще возникает желание поговорить и рассказать всем о своей маме, ее успехах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Дети называют профессии своих мам,  место работы, особенности ее труда, значении профессии мамы для людей и страны</a:t>
            </a:r>
          </a:p>
          <a:p>
            <a:endParaRPr lang="ru-RU" sz="2800" b="1" dirty="0"/>
          </a:p>
        </p:txBody>
      </p:sp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332656"/>
            <a:ext cx="604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A8188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АКТУАЛЬНОСТЬ</a:t>
            </a:r>
            <a:endParaRPr lang="ru-RU" sz="3200" b="1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A8188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071670" y="2121233"/>
            <a:ext cx="52149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5250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40466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 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1340768"/>
            <a:ext cx="74888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2000" b="1" i="1" dirty="0" smtClean="0"/>
              <a:t> </a:t>
            </a:r>
          </a:p>
          <a:p>
            <a:endParaRPr lang="ru-RU" sz="2000" b="1" i="1" dirty="0" smtClean="0"/>
          </a:p>
          <a:p>
            <a:endParaRPr lang="ru-RU" sz="2000" b="1" i="1" dirty="0" smtClean="0"/>
          </a:p>
          <a:p>
            <a:r>
              <a:rPr lang="ru-RU" sz="2000" b="1" i="1" dirty="0" smtClean="0"/>
              <a:t> </a:t>
            </a:r>
          </a:p>
          <a:p>
            <a:endParaRPr lang="ru-RU" sz="2000" i="1" dirty="0" smtClean="0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611560" y="-1386839"/>
            <a:ext cx="7632848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 smtClean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Дети мало  знают о своей маме,  ее профессиональной деятельности, увлечениях, мечтах, прошлом детстве. У детей преобладает    потребительское отношение  к матери.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Часто любовь к маме дети связывают только с материальными ценностями, а не с духовными. Актуальность проекта «Поможем мы любимым мамам!»   состоит    в   том,  что  он   помогает   организовать   совместную    работу педагогов и родителей по данной теме.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5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26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04088"/>
            <a:ext cx="8147248" cy="25088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7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7200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flipV="1">
            <a:off x="457200" y="1988840"/>
            <a:ext cx="8229600" cy="576064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0" y="836712"/>
            <a:ext cx="8676456" cy="602128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 Работа педагогов  направлена на развитие познавательной деятельности, активизацию речевого общения, развития нравственно-духовных качеств ребенка, его эмоциональной сферы. Интегрированный подход позволит развивать в единстве речевую, познавательную активность, творческие способности, навыки общения, коммуникативные навыки, эмоциональную отзывчивость ребёнка на произведения литературы, музыки.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88641"/>
            <a:ext cx="777686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A8188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НАПРАВЛЕННОСТЬ ПРОЕКТА:</a:t>
            </a:r>
          </a:p>
          <a:p>
            <a:pPr algn="ctr"/>
            <a:endParaRPr lang="ru-RU" b="1" dirty="0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A8188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5000"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188641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ЦЕЛЬ ПРОЕКТА:</a:t>
            </a:r>
          </a:p>
          <a:p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27089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-</a:t>
            </a:r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268760"/>
            <a:ext cx="84249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Формирование  нравственно-патриотических чувств у детей дошкольного возраста по отношению к матери, осознанного понимания особой роли матери в гармоничном развитии и благополучной социализации детей,  значимости мамы в жизни ребенка, семьи. </a:t>
            </a:r>
          </a:p>
        </p:txBody>
      </p:sp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332656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ЗАДАЧИ ПРОЕКТА: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39552" y="2013519"/>
            <a:ext cx="82089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lang="ru-RU" sz="20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052736"/>
            <a:ext cx="73448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1.Углубление  знаний детей о  роли  мамы в жизни ребенка, семьи, ее профессии, труде. Способствовать повышению авторитета  материнства.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 2. Развивать детскую речь через выразительное чтение стихов, пословиц, составление рассказов о маме. Обогащать словарный запас детей.  Развивать 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творческие способности  детей в различных видах деятельности.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i="1" dirty="0"/>
          </a:p>
        </p:txBody>
      </p:sp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76664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3.Воспитывать у детей уважение и заботливое отношение к матери,  стремление оказывать ей посильную помощь (убирать игрушки, накрывать на стол и др.) Развивать коммуникативные навыки детей. Побуждать детей и родителей к активному участию в ходе реализации проекта.</a:t>
            </a:r>
          </a:p>
          <a:p>
            <a:endParaRPr lang="ru-RU" sz="28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539552" y="0"/>
            <a:ext cx="8147248" cy="6324600"/>
          </a:xfrm>
        </p:spPr>
        <p:txBody>
          <a:bodyPr>
            <a:normAutofit/>
          </a:bodyPr>
          <a:lstStyle/>
          <a:p>
            <a:pPr marL="514350" lvl="0" indent="-514350">
              <a:buFont typeface="Arial" pitchFamily="34" charset="0"/>
              <a:buChar char="•"/>
            </a:pPr>
            <a:endParaRPr lang="ru-RU" sz="2000" b="1" dirty="0" smtClean="0"/>
          </a:p>
          <a:p>
            <a:pPr marL="514350" indent="-514350">
              <a:buFont typeface="Arial" pitchFamily="34" charset="0"/>
              <a:buChar char="•"/>
            </a:pPr>
            <a:r>
              <a:rPr lang="ru-RU" sz="24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D0206B"/>
                </a:solidFill>
              </a:rPr>
              <a:t>                        </a:t>
            </a:r>
            <a: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D0206B"/>
                </a:solidFill>
              </a:rPr>
              <a:t>ОЖИДАЕМЫЙ РЕЗУЛЬТАТ</a:t>
            </a:r>
            <a: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</a:rPr>
              <a:t>:</a:t>
            </a:r>
          </a:p>
          <a:p>
            <a:pPr algn="ctr">
              <a:buNone/>
            </a:pPr>
            <a:r>
              <a:rPr lang="ru-RU" sz="2400" i="1" dirty="0" smtClean="0"/>
              <a:t>   </a:t>
            </a:r>
            <a:r>
              <a:rPr lang="ru-RU" sz="2800" b="1" dirty="0" smtClean="0">
                <a:solidFill>
                  <a:srgbClr val="002060"/>
                </a:solidFill>
              </a:rPr>
              <a:t>В результате реализации проекта дети пополнят, расширят свои  знания  о труде своей мамы, ее профессии, увлечениях. Дети будут называть прочитанные произведения по теме проекта, передавать их содержание, выделять мораль. У детей будет развиваться познавательный интерес к различным профессиям,  домашнему и профессиональному труду мам.</a:t>
            </a:r>
          </a:p>
          <a:p>
            <a:pPr marL="514350" lvl="0" indent="-514350">
              <a:lnSpc>
                <a:spcPct val="150000"/>
              </a:lnSpc>
              <a:buClrTx/>
              <a:buFont typeface="Arial" pitchFamily="34" charset="0"/>
              <a:buChar char="•"/>
            </a:pPr>
            <a:endParaRPr lang="ru-RU" sz="2800" i="1" dirty="0" smtClean="0"/>
          </a:p>
          <a:p>
            <a:pPr>
              <a:lnSpc>
                <a:spcPct val="150000"/>
              </a:lnSpc>
              <a:buNone/>
            </a:pPr>
            <a:endParaRPr lang="ru-RU" sz="2400" i="1" dirty="0"/>
          </a:p>
        </p:txBody>
      </p:sp>
    </p:spTree>
  </p:cSld>
  <p:clrMapOvr>
    <a:masterClrMapping/>
  </p:clrMapOvr>
  <p:transition spd="med" advClick="0" advTm="5000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346</TotalTime>
  <Words>746</Words>
  <Application>Microsoft Office PowerPoint</Application>
  <PresentationFormat>Экран (4:3)</PresentationFormat>
  <Paragraphs>110</Paragraphs>
  <Slides>40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           2 ЭТАП- ОСНОВНОЙ </vt:lpstr>
      <vt:lpstr>               Беседа «Все профессии важны» </vt:lpstr>
      <vt:lpstr>Слайд 13</vt:lpstr>
      <vt:lpstr>Продуктивная деятельность «Цветок в подарок маме»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    Худ-но эстетическое развитие. Музыка</vt:lpstr>
      <vt:lpstr>Слушание музыки</vt:lpstr>
      <vt:lpstr>Просмотр мультфильмов</vt:lpstr>
      <vt:lpstr>Заключительный этап</vt:lpstr>
      <vt:lpstr>Слайд 27</vt:lpstr>
      <vt:lpstr>Слайд 28</vt:lpstr>
      <vt:lpstr>Слайд 29</vt:lpstr>
      <vt:lpstr>Слайд 30</vt:lpstr>
      <vt:lpstr>   </vt:lpstr>
      <vt:lpstr>Слайд 32</vt:lpstr>
      <vt:lpstr>Слайд 33</vt:lpstr>
      <vt:lpstr>Слайд 34</vt:lpstr>
      <vt:lpstr>      Результаты реализации проекта </vt:lpstr>
      <vt:lpstr>Слайд 36</vt:lpstr>
      <vt:lpstr>Слайд 37</vt:lpstr>
      <vt:lpstr>Слайд 38</vt:lpstr>
      <vt:lpstr>Слайд 39</vt:lpstr>
      <vt:lpstr> 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Lastochka</cp:lastModifiedBy>
  <cp:revision>170</cp:revision>
  <dcterms:created xsi:type="dcterms:W3CDTF">2012-01-24T16:46:54Z</dcterms:created>
  <dcterms:modified xsi:type="dcterms:W3CDTF">2019-05-28T03:38:42Z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719844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